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Consolas" pitchFamily="49" charset="0"/>
      <p:regular r:id="rId15"/>
      <p:bold r:id="rId16"/>
      <p:italic r:id="rId17"/>
      <p:boldItalic r:id="rId18"/>
    </p:embeddedFont>
    <p:embeddedFont>
      <p:font typeface="Inter" charset="0"/>
      <p:regular r:id="rId19"/>
    </p:embeddedFont>
    <p:embeddedFont>
      <p:font typeface="Calibri"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8" d="100"/>
          <a:sy n="68" d="100"/>
        </p:scale>
        <p:origin x="-276"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5967F0C8-A5CA-4342-A2E5-2703290B1622}" type="datetimeFigureOut">
              <a:rPr lang="en-IN" smtClean="0"/>
              <a:t>07-05-2025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AB67F394-141F-4A59-8413-78EEEE509369}" type="slidenum">
              <a:rPr lang="en-IN" smtClean="0"/>
              <a:t>‹#›</a:t>
            </a:fld>
            <a:endParaRPr lang="en-IN"/>
          </a:p>
        </p:txBody>
      </p:sp>
    </p:spTree>
    <p:extLst>
      <p:ext uri="{BB962C8B-B14F-4D97-AF65-F5344CB8AC3E}">
        <p14:creationId xmlns:p14="http://schemas.microsoft.com/office/powerpoint/2010/main" val="17201970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18949"/>
            <a:ext cx="7556421" cy="1488519"/>
          </a:xfrm>
          <a:prstGeom prst="rect">
            <a:avLst/>
          </a:prstGeom>
          <a:noFill/>
          <a:ln/>
        </p:spPr>
        <p:txBody>
          <a:bodyPr wrap="square" lIns="0" tIns="0" rIns="0" bIns="0" rtlCol="0" anchor="t"/>
          <a:lstStyle/>
          <a:p>
            <a:pPr marL="0" indent="0" algn="l">
              <a:lnSpc>
                <a:spcPts val="5850"/>
              </a:lnSpc>
              <a:buNone/>
            </a:pPr>
            <a:r>
              <a:rPr lang="en-US" sz="4650" b="1" dirty="0" smtClean="0">
                <a:solidFill>
                  <a:srgbClr val="000000"/>
                </a:solidFill>
                <a:latin typeface="Petrona Bold" pitchFamily="34" charset="0"/>
                <a:ea typeface="Petrona Bold" pitchFamily="34" charset="-122"/>
                <a:cs typeface="Petrona Bold" pitchFamily="34" charset="-120"/>
              </a:rPr>
              <a:t>FIFO-Based Data Buffer </a:t>
            </a:r>
          </a:p>
          <a:p>
            <a:pPr marL="0" indent="0" algn="l">
              <a:lnSpc>
                <a:spcPts val="5850"/>
              </a:lnSpc>
              <a:buNone/>
            </a:pPr>
            <a:r>
              <a:rPr lang="en-US" sz="4650" b="1" dirty="0" smtClean="0">
                <a:solidFill>
                  <a:srgbClr val="000000"/>
                </a:solidFill>
                <a:latin typeface="Petrona Bold" pitchFamily="34" charset="0"/>
                <a:ea typeface="Petrona Bold" pitchFamily="34" charset="-122"/>
              </a:rPr>
              <a:t>For UART Communication </a:t>
            </a:r>
            <a:endParaRPr lang="en-US" sz="4650" dirty="0"/>
          </a:p>
        </p:txBody>
      </p:sp>
      <p:sp>
        <p:nvSpPr>
          <p:cNvPr id="4" name="Text 1"/>
          <p:cNvSpPr/>
          <p:nvPr/>
        </p:nvSpPr>
        <p:spPr>
          <a:xfrm>
            <a:off x="793790" y="4847630"/>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Akshay Gowda CH</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745462"/>
            <a:ext cx="4763333" cy="595432"/>
          </a:xfrm>
          <a:prstGeom prst="rect">
            <a:avLst/>
          </a:prstGeom>
          <a:noFill/>
          <a:ln/>
        </p:spPr>
        <p:txBody>
          <a:bodyPr wrap="none" lIns="0" tIns="0" rIns="0" bIns="0" rtlCol="0" anchor="t"/>
          <a:lstStyle/>
          <a:p>
            <a:pPr marL="0" indent="0" algn="l">
              <a:lnSpc>
                <a:spcPts val="4650"/>
              </a:lnSpc>
              <a:buNone/>
            </a:pPr>
            <a:r>
              <a:rPr lang="en-US" sz="3750" b="1" dirty="0">
                <a:solidFill>
                  <a:srgbClr val="000000"/>
                </a:solidFill>
                <a:latin typeface="Petrona Bold" pitchFamily="34" charset="0"/>
                <a:ea typeface="Petrona Bold" pitchFamily="34" charset="-122"/>
                <a:cs typeface="Petrona Bold" pitchFamily="34" charset="-120"/>
              </a:rPr>
              <a:t>FIFO Applications</a:t>
            </a:r>
            <a:endParaRPr lang="en-US" sz="3750" dirty="0"/>
          </a:p>
        </p:txBody>
      </p:sp>
      <p:sp>
        <p:nvSpPr>
          <p:cNvPr id="3" name="Text 1"/>
          <p:cNvSpPr/>
          <p:nvPr/>
        </p:nvSpPr>
        <p:spPr>
          <a:xfrm>
            <a:off x="793790" y="3794522"/>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272525"/>
                </a:solidFill>
                <a:latin typeface="Inter" pitchFamily="34" charset="0"/>
                <a:ea typeface="Inter" pitchFamily="34" charset="-122"/>
                <a:cs typeface="Inter" pitchFamily="34" charset="-120"/>
              </a:rPr>
              <a:t>Networking &amp; Communication</a:t>
            </a:r>
            <a:r>
              <a:rPr lang="en-US" sz="1750" dirty="0">
                <a:solidFill>
                  <a:srgbClr val="272525"/>
                </a:solidFill>
                <a:latin typeface="Inter" pitchFamily="34" charset="0"/>
                <a:ea typeface="Inter" pitchFamily="34" charset="-122"/>
                <a:cs typeface="Inter" pitchFamily="34" charset="-120"/>
              </a:rPr>
              <a:t> – Used in routers and data transmission buffers.</a:t>
            </a:r>
            <a:endParaRPr lang="en-US" sz="1750" dirty="0"/>
          </a:p>
        </p:txBody>
      </p:sp>
      <p:sp>
        <p:nvSpPr>
          <p:cNvPr id="4" name="Text 2"/>
          <p:cNvSpPr/>
          <p:nvPr/>
        </p:nvSpPr>
        <p:spPr>
          <a:xfrm>
            <a:off x="793790" y="4236720"/>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272525"/>
                </a:solidFill>
                <a:latin typeface="Inter" pitchFamily="34" charset="0"/>
                <a:ea typeface="Inter" pitchFamily="34" charset="-122"/>
                <a:cs typeface="Inter" pitchFamily="34" charset="-120"/>
              </a:rPr>
              <a:t>Data Pipelining</a:t>
            </a:r>
            <a:r>
              <a:rPr lang="en-US" sz="1750" dirty="0">
                <a:solidFill>
                  <a:srgbClr val="272525"/>
                </a:solidFill>
                <a:latin typeface="Inter" pitchFamily="34" charset="0"/>
                <a:ea typeface="Inter" pitchFamily="34" charset="-122"/>
                <a:cs typeface="Inter" pitchFamily="34" charset="-120"/>
              </a:rPr>
              <a:t> – Helps in high-speed DSP processing.</a:t>
            </a:r>
            <a:endParaRPr lang="en-US" sz="1750" dirty="0"/>
          </a:p>
        </p:txBody>
      </p:sp>
      <p:sp>
        <p:nvSpPr>
          <p:cNvPr id="5" name="Text 3"/>
          <p:cNvSpPr/>
          <p:nvPr/>
        </p:nvSpPr>
        <p:spPr>
          <a:xfrm>
            <a:off x="793790" y="467891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272525"/>
                </a:solidFill>
                <a:latin typeface="Inter" pitchFamily="34" charset="0"/>
                <a:ea typeface="Inter" pitchFamily="34" charset="-122"/>
                <a:cs typeface="Inter" pitchFamily="34" charset="-120"/>
              </a:rPr>
              <a:t>Video &amp; Image Processing</a:t>
            </a:r>
            <a:r>
              <a:rPr lang="en-US" sz="1750" dirty="0">
                <a:solidFill>
                  <a:srgbClr val="272525"/>
                </a:solidFill>
                <a:latin typeface="Inter" pitchFamily="34" charset="0"/>
                <a:ea typeface="Inter" pitchFamily="34" charset="-122"/>
                <a:cs typeface="Inter" pitchFamily="34" charset="-120"/>
              </a:rPr>
              <a:t> – Buffers frames for real-time processing.</a:t>
            </a:r>
            <a:endParaRPr lang="en-US" sz="1750" dirty="0"/>
          </a:p>
        </p:txBody>
      </p:sp>
      <p:sp>
        <p:nvSpPr>
          <p:cNvPr id="6" name="Text 4"/>
          <p:cNvSpPr/>
          <p:nvPr/>
        </p:nvSpPr>
        <p:spPr>
          <a:xfrm>
            <a:off x="793790" y="512111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272525"/>
                </a:solidFill>
                <a:latin typeface="Inter" pitchFamily="34" charset="0"/>
                <a:ea typeface="Inter" pitchFamily="34" charset="-122"/>
                <a:cs typeface="Inter" pitchFamily="34" charset="-120"/>
              </a:rPr>
              <a:t>Processor-Peripheral Communication</a:t>
            </a:r>
            <a:r>
              <a:rPr lang="en-US" sz="1750" dirty="0">
                <a:solidFill>
                  <a:srgbClr val="272525"/>
                </a:solidFill>
                <a:latin typeface="Inter" pitchFamily="34" charset="0"/>
                <a:ea typeface="Inter" pitchFamily="34" charset="-122"/>
                <a:cs typeface="Inter" pitchFamily="34" charset="-120"/>
              </a:rPr>
              <a:t> – Bridges between CPU and peripherals.</a:t>
            </a:r>
            <a:endParaRPr lang="en-US" sz="1750" dirty="0"/>
          </a:p>
        </p:txBody>
      </p:sp>
      <p:sp>
        <p:nvSpPr>
          <p:cNvPr id="7" name="Rectangle 6"/>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662476"/>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Conclusion </a:t>
            </a:r>
            <a:endParaRPr lang="en-US" sz="4650" dirty="0"/>
          </a:p>
        </p:txBody>
      </p:sp>
      <p:sp>
        <p:nvSpPr>
          <p:cNvPr id="3" name="Text 1"/>
          <p:cNvSpPr/>
          <p:nvPr/>
        </p:nvSpPr>
        <p:spPr>
          <a:xfrm>
            <a:off x="793790" y="3860363"/>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FIFO (First In, First Out) is an essential design concept in digital systems, widely used for </a:t>
            </a:r>
            <a:r>
              <a:rPr lang="en-US" sz="1750" b="1" dirty="0">
                <a:solidFill>
                  <a:srgbClr val="272525"/>
                </a:solidFill>
                <a:latin typeface="Inter" pitchFamily="34" charset="0"/>
                <a:ea typeface="Inter" pitchFamily="34" charset="-122"/>
                <a:cs typeface="Inter" pitchFamily="34" charset="-120"/>
              </a:rPr>
              <a:t>data buffering, clock domain crossing, and real-time processing</a:t>
            </a:r>
            <a:r>
              <a:rPr lang="en-US" sz="1750" dirty="0">
                <a:solidFill>
                  <a:srgbClr val="272525"/>
                </a:solidFill>
                <a:latin typeface="Inter" pitchFamily="34" charset="0"/>
                <a:ea typeface="Inter" pitchFamily="34" charset="-122"/>
                <a:cs typeface="Inter" pitchFamily="34" charset="-120"/>
              </a:rPr>
              <a:t>. It ensures efficient data transfer between components operating at different speeds and prevents data loss due to mismatches in processing rates.</a:t>
            </a:r>
            <a:endParaRPr lang="en-US" sz="1750" dirty="0"/>
          </a:p>
        </p:txBody>
      </p:sp>
      <p:sp>
        <p:nvSpPr>
          <p:cNvPr id="4" name="Text 2"/>
          <p:cNvSpPr/>
          <p:nvPr/>
        </p:nvSpPr>
        <p:spPr>
          <a:xfrm>
            <a:off x="793790" y="5204222"/>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Rectangle 4"/>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488" y="952262"/>
            <a:ext cx="4919305" cy="6324957"/>
          </a:xfrm>
          <a:prstGeom prst="rect">
            <a:avLst/>
          </a:prstGeom>
        </p:spPr>
      </p:pic>
      <p:sp>
        <p:nvSpPr>
          <p:cNvPr id="4" name="Text 0"/>
          <p:cNvSpPr/>
          <p:nvPr/>
        </p:nvSpPr>
        <p:spPr>
          <a:xfrm>
            <a:off x="793790" y="3742611"/>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Thank you</a:t>
            </a:r>
            <a:endParaRPr lang="en-US" sz="4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483882"/>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Objective</a:t>
            </a:r>
            <a:endParaRPr lang="en-US" sz="4650" dirty="0"/>
          </a:p>
        </p:txBody>
      </p:sp>
      <p:sp>
        <p:nvSpPr>
          <p:cNvPr id="4" name="Text 1"/>
          <p:cNvSpPr/>
          <p:nvPr/>
        </p:nvSpPr>
        <p:spPr>
          <a:xfrm>
            <a:off x="793790" y="3568303"/>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FIFO in Verilog is to manage data transfer </a:t>
            </a:r>
            <a:r>
              <a:rPr lang="en-US" sz="1750" dirty="0" smtClean="0">
                <a:solidFill>
                  <a:srgbClr val="272525"/>
                </a:solidFill>
                <a:latin typeface="Inter" pitchFamily="34" charset="0"/>
                <a:ea typeface="Inter" pitchFamily="34" charset="-122"/>
                <a:cs typeface="Inter" pitchFamily="34" charset="-120"/>
              </a:rPr>
              <a:t>data  </a:t>
            </a:r>
            <a:r>
              <a:rPr lang="en-US" sz="1750" dirty="0">
                <a:solidFill>
                  <a:srgbClr val="272525"/>
                </a:solidFill>
                <a:latin typeface="Inter" pitchFamily="34" charset="0"/>
                <a:ea typeface="Inter" pitchFamily="34" charset="-122"/>
                <a:cs typeface="Inter" pitchFamily="34" charset="-120"/>
              </a:rPr>
              <a:t>between components with different speeds or clock domains. It provides buffering, flow control, and synchronization, ensuring smooth data handling without loss. FIFO optimizes throughput, reduces latency, supports pipelining, and enhances system reliability in applications like networking, DSP, and microprocessor interfacing.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71048"/>
            <a:ext cx="6499622"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Why FIFO is Important?</a:t>
            </a:r>
            <a:endParaRPr lang="en-US" sz="4650" dirty="0"/>
          </a:p>
        </p:txBody>
      </p:sp>
      <p:sp>
        <p:nvSpPr>
          <p:cNvPr id="3" name="Text 1"/>
          <p:cNvSpPr/>
          <p:nvPr/>
        </p:nvSpPr>
        <p:spPr>
          <a:xfrm>
            <a:off x="793790" y="386893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Data Buffering</a:t>
            </a:r>
            <a:r>
              <a:rPr lang="en-US" sz="1750" dirty="0">
                <a:solidFill>
                  <a:srgbClr val="272525"/>
                </a:solidFill>
                <a:latin typeface="Inter" pitchFamily="34" charset="0"/>
                <a:ea typeface="Inter" pitchFamily="34" charset="-122"/>
                <a:cs typeface="Inter" pitchFamily="34" charset="-120"/>
              </a:rPr>
              <a:t>: Helps store data temporarily.</a:t>
            </a:r>
            <a:endParaRPr lang="en-US" sz="1750" dirty="0"/>
          </a:p>
        </p:txBody>
      </p:sp>
      <p:sp>
        <p:nvSpPr>
          <p:cNvPr id="4" name="Text 2"/>
          <p:cNvSpPr/>
          <p:nvPr/>
        </p:nvSpPr>
        <p:spPr>
          <a:xfrm>
            <a:off x="793790" y="431113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Clock Domain Crossing</a:t>
            </a:r>
            <a:r>
              <a:rPr lang="en-US" sz="1750" dirty="0">
                <a:solidFill>
                  <a:srgbClr val="272525"/>
                </a:solidFill>
                <a:latin typeface="Inter" pitchFamily="34" charset="0"/>
                <a:ea typeface="Inter" pitchFamily="34" charset="-122"/>
                <a:cs typeface="Inter" pitchFamily="34" charset="-120"/>
              </a:rPr>
              <a:t>: Enables data transfer between different clock speeds.</a:t>
            </a:r>
            <a:endParaRPr lang="en-US" sz="1750" dirty="0"/>
          </a:p>
        </p:txBody>
      </p:sp>
      <p:sp>
        <p:nvSpPr>
          <p:cNvPr id="5" name="Text 3"/>
          <p:cNvSpPr/>
          <p:nvPr/>
        </p:nvSpPr>
        <p:spPr>
          <a:xfrm>
            <a:off x="793790" y="475333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Pipeline Processing</a:t>
            </a:r>
            <a:r>
              <a:rPr lang="en-US" sz="1750" dirty="0">
                <a:solidFill>
                  <a:srgbClr val="272525"/>
                </a:solidFill>
                <a:latin typeface="Inter" pitchFamily="34" charset="0"/>
                <a:ea typeface="Inter" pitchFamily="34" charset="-122"/>
                <a:cs typeface="Inter" pitchFamily="34" charset="-120"/>
              </a:rPr>
              <a:t>: Ensures smooth data flow in DSP applications.</a:t>
            </a:r>
            <a:endParaRPr lang="en-US" sz="1750" dirty="0"/>
          </a:p>
        </p:txBody>
      </p:sp>
      <p:sp>
        <p:nvSpPr>
          <p:cNvPr id="6" name="Text 4"/>
          <p:cNvSpPr/>
          <p:nvPr/>
        </p:nvSpPr>
        <p:spPr>
          <a:xfrm>
            <a:off x="793790" y="519553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Network and Communication</a:t>
            </a:r>
            <a:r>
              <a:rPr lang="en-US" sz="1750" dirty="0">
                <a:solidFill>
                  <a:srgbClr val="272525"/>
                </a:solidFill>
                <a:latin typeface="Inter" pitchFamily="34" charset="0"/>
                <a:ea typeface="Inter" pitchFamily="34" charset="-122"/>
                <a:cs typeface="Inter" pitchFamily="34" charset="-120"/>
              </a:rPr>
              <a:t>: Manages data transfer in serial/parallel interfaces.</a:t>
            </a:r>
            <a:endParaRPr lang="en-US" sz="1750" dirty="0"/>
          </a:p>
        </p:txBody>
      </p:sp>
      <p:sp>
        <p:nvSpPr>
          <p:cNvPr id="7" name="Rectangle 6"/>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025009"/>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  Flow Diagram</a:t>
            </a:r>
            <a:endParaRPr lang="en-US" sz="4650" dirty="0"/>
          </a:p>
        </p:txBody>
      </p:sp>
      <p:pic>
        <p:nvPicPr>
          <p:cNvPr id="3" name="Image 0" descr="preencoded.png"/>
          <p:cNvPicPr>
            <a:picLocks noChangeAspect="1"/>
          </p:cNvPicPr>
          <p:nvPr/>
        </p:nvPicPr>
        <p:blipFill>
          <a:blip r:embed="rId3"/>
          <a:stretch>
            <a:fillRect/>
          </a:stretch>
        </p:blipFill>
        <p:spPr>
          <a:xfrm>
            <a:off x="793790" y="2222897"/>
            <a:ext cx="9055179" cy="4363522"/>
          </a:xfrm>
          <a:prstGeom prst="rect">
            <a:avLst/>
          </a:prstGeom>
        </p:spPr>
      </p:pic>
      <p:sp>
        <p:nvSpPr>
          <p:cNvPr id="4" name="Text 1"/>
          <p:cNvSpPr/>
          <p:nvPr/>
        </p:nvSpPr>
        <p:spPr>
          <a:xfrm>
            <a:off x="793790" y="684156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Rectangle 4"/>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362081"/>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FIFO Architecture</a:t>
            </a:r>
            <a:endParaRPr lang="en-US" sz="4650" dirty="0"/>
          </a:p>
        </p:txBody>
      </p:sp>
      <p:sp>
        <p:nvSpPr>
          <p:cNvPr id="3" name="Text 1"/>
          <p:cNvSpPr/>
          <p:nvPr/>
        </p:nvSpPr>
        <p:spPr>
          <a:xfrm>
            <a:off x="793790" y="355996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FIFO consists of: </a:t>
            </a:r>
            <a:endParaRPr lang="en-US" sz="1750" dirty="0"/>
          </a:p>
        </p:txBody>
      </p:sp>
      <p:sp>
        <p:nvSpPr>
          <p:cNvPr id="4" name="Text 2"/>
          <p:cNvSpPr/>
          <p:nvPr/>
        </p:nvSpPr>
        <p:spPr>
          <a:xfrm>
            <a:off x="793790" y="417802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Memory Array</a:t>
            </a:r>
            <a:r>
              <a:rPr lang="en-US" sz="1750" dirty="0">
                <a:solidFill>
                  <a:srgbClr val="272525"/>
                </a:solidFill>
                <a:latin typeface="Inter" pitchFamily="34" charset="0"/>
                <a:ea typeface="Inter" pitchFamily="34" charset="-122"/>
                <a:cs typeface="Inter" pitchFamily="34" charset="-120"/>
              </a:rPr>
              <a:t>: Stores data elements.</a:t>
            </a:r>
            <a:endParaRPr lang="en-US" sz="1750" dirty="0"/>
          </a:p>
        </p:txBody>
      </p:sp>
      <p:sp>
        <p:nvSpPr>
          <p:cNvPr id="5" name="Text 3"/>
          <p:cNvSpPr/>
          <p:nvPr/>
        </p:nvSpPr>
        <p:spPr>
          <a:xfrm>
            <a:off x="793790" y="462022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Read and Write Pointers</a:t>
            </a:r>
            <a:r>
              <a:rPr lang="en-US" sz="1750" dirty="0">
                <a:solidFill>
                  <a:srgbClr val="272525"/>
                </a:solidFill>
                <a:latin typeface="Inter" pitchFamily="34" charset="0"/>
                <a:ea typeface="Inter" pitchFamily="34" charset="-122"/>
                <a:cs typeface="Inter" pitchFamily="34" charset="-120"/>
              </a:rPr>
              <a:t>: Keep track of FIFO status.</a:t>
            </a:r>
            <a:endParaRPr lang="en-US" sz="1750" dirty="0"/>
          </a:p>
        </p:txBody>
      </p:sp>
      <p:sp>
        <p:nvSpPr>
          <p:cNvPr id="6" name="Text 4"/>
          <p:cNvSpPr/>
          <p:nvPr/>
        </p:nvSpPr>
        <p:spPr>
          <a:xfrm>
            <a:off x="793790" y="506241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Full and Empty Flags</a:t>
            </a:r>
            <a:r>
              <a:rPr lang="en-US" sz="1750" dirty="0">
                <a:solidFill>
                  <a:srgbClr val="272525"/>
                </a:solidFill>
                <a:latin typeface="Inter" pitchFamily="34" charset="0"/>
                <a:ea typeface="Inter" pitchFamily="34" charset="-122"/>
                <a:cs typeface="Inter" pitchFamily="34" charset="-120"/>
              </a:rPr>
              <a:t>: Indicate FIFO state.</a:t>
            </a:r>
            <a:endParaRPr lang="en-US" sz="1750" dirty="0"/>
          </a:p>
        </p:txBody>
      </p:sp>
      <p:sp>
        <p:nvSpPr>
          <p:cNvPr id="7" name="Text 5"/>
          <p:cNvSpPr/>
          <p:nvPr/>
        </p:nvSpPr>
        <p:spPr>
          <a:xfrm>
            <a:off x="793790" y="550461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Clock and Control Signals</a:t>
            </a:r>
            <a:r>
              <a:rPr lang="en-US" sz="1750" dirty="0">
                <a:solidFill>
                  <a:srgbClr val="272525"/>
                </a:solidFill>
                <a:latin typeface="Inter" pitchFamily="34" charset="0"/>
                <a:ea typeface="Inter" pitchFamily="34" charset="-122"/>
                <a:cs typeface="Inter" pitchFamily="34" charset="-120"/>
              </a:rPr>
              <a:t>: Handle read/write operations.</a:t>
            </a:r>
            <a:endParaRPr lang="en-US" sz="1750" dirty="0"/>
          </a:p>
        </p:txBody>
      </p:sp>
      <p:sp>
        <p:nvSpPr>
          <p:cNvPr id="8" name="Rectangle 7"/>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38883"/>
            <a:ext cx="8610600"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Explanation of the Verilog Code</a:t>
            </a:r>
            <a:endParaRPr lang="en-US" sz="4650" dirty="0"/>
          </a:p>
        </p:txBody>
      </p:sp>
      <p:sp>
        <p:nvSpPr>
          <p:cNvPr id="3" name="Text 1"/>
          <p:cNvSpPr/>
          <p:nvPr/>
        </p:nvSpPr>
        <p:spPr>
          <a:xfrm>
            <a:off x="793790" y="2736771"/>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Memory Array (</a:t>
            </a:r>
            <a:r>
              <a:rPr lang="en-US" sz="1750" dirty="0">
                <a:solidFill>
                  <a:srgbClr val="272525"/>
                </a:solidFill>
                <a:highlight>
                  <a:srgbClr val="CCEEFF"/>
                </a:highlight>
                <a:latin typeface="Consolas" pitchFamily="34" charset="0"/>
                <a:ea typeface="Consolas" pitchFamily="34" charset="-122"/>
                <a:cs typeface="Consolas" pitchFamily="34" charset="-120"/>
              </a:rPr>
              <a:t>mem</a:t>
            </a:r>
            <a:r>
              <a:rPr lang="en-US" sz="1750" b="1" dirty="0">
                <a:solidFill>
                  <a:srgbClr val="272525"/>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Stores FIFO data elements.</a:t>
            </a:r>
            <a:endParaRPr lang="en-US" sz="1750" dirty="0"/>
          </a:p>
        </p:txBody>
      </p:sp>
      <p:sp>
        <p:nvSpPr>
          <p:cNvPr id="4" name="Text 2"/>
          <p:cNvSpPr/>
          <p:nvPr/>
        </p:nvSpPr>
        <p:spPr>
          <a:xfrm>
            <a:off x="793790" y="3186589"/>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Read Pointer (</a:t>
            </a:r>
            <a:r>
              <a:rPr lang="en-US" sz="1750" dirty="0">
                <a:solidFill>
                  <a:srgbClr val="272525"/>
                </a:solidFill>
                <a:highlight>
                  <a:srgbClr val="CCEEFF"/>
                </a:highlight>
                <a:latin typeface="Consolas" pitchFamily="34" charset="0"/>
                <a:ea typeface="Consolas" pitchFamily="34" charset="-122"/>
                <a:cs typeface="Consolas" pitchFamily="34" charset="-120"/>
              </a:rPr>
              <a:t>rd_ptr</a:t>
            </a:r>
            <a:r>
              <a:rPr lang="en-US" sz="1750" b="1" dirty="0">
                <a:solidFill>
                  <a:srgbClr val="272525"/>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Points to the location to be read.</a:t>
            </a:r>
            <a:endParaRPr lang="en-US" sz="1750" dirty="0"/>
          </a:p>
        </p:txBody>
      </p:sp>
      <p:sp>
        <p:nvSpPr>
          <p:cNvPr id="5" name="Text 3"/>
          <p:cNvSpPr/>
          <p:nvPr/>
        </p:nvSpPr>
        <p:spPr>
          <a:xfrm>
            <a:off x="793790" y="3636407"/>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Write Pointer (</a:t>
            </a:r>
            <a:r>
              <a:rPr lang="en-US" sz="1750" dirty="0">
                <a:solidFill>
                  <a:srgbClr val="272525"/>
                </a:solidFill>
                <a:highlight>
                  <a:srgbClr val="CCEEFF"/>
                </a:highlight>
                <a:latin typeface="Consolas" pitchFamily="34" charset="0"/>
                <a:ea typeface="Consolas" pitchFamily="34" charset="-122"/>
                <a:cs typeface="Consolas" pitchFamily="34" charset="-120"/>
              </a:rPr>
              <a:t>wr_ptr</a:t>
            </a:r>
            <a:r>
              <a:rPr lang="en-US" sz="1750" b="1" dirty="0">
                <a:solidFill>
                  <a:srgbClr val="272525"/>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Points to the location to be written.</a:t>
            </a:r>
            <a:endParaRPr lang="en-US" sz="1750" dirty="0"/>
          </a:p>
        </p:txBody>
      </p:sp>
      <p:sp>
        <p:nvSpPr>
          <p:cNvPr id="6" name="Text 4"/>
          <p:cNvSpPr/>
          <p:nvPr/>
        </p:nvSpPr>
        <p:spPr>
          <a:xfrm>
            <a:off x="793790" y="408622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Full and Empty Conditions</a:t>
            </a:r>
            <a:r>
              <a:rPr lang="en-US" sz="1750" dirty="0">
                <a:solidFill>
                  <a:srgbClr val="272525"/>
                </a:solidFill>
                <a:latin typeface="Inter" pitchFamily="34" charset="0"/>
                <a:ea typeface="Inter" pitchFamily="34" charset="-122"/>
                <a:cs typeface="Inter" pitchFamily="34" charset="-120"/>
              </a:rPr>
              <a:t>:</a:t>
            </a:r>
            <a:endParaRPr lang="en-US" sz="1750" dirty="0"/>
          </a:p>
        </p:txBody>
      </p:sp>
      <p:sp>
        <p:nvSpPr>
          <p:cNvPr id="7" name="Text 5"/>
          <p:cNvSpPr/>
          <p:nvPr/>
        </p:nvSpPr>
        <p:spPr>
          <a:xfrm>
            <a:off x="793790" y="4528423"/>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Full: </a:t>
            </a:r>
            <a:r>
              <a:rPr lang="en-US" sz="1750" dirty="0">
                <a:solidFill>
                  <a:srgbClr val="272525"/>
                </a:solidFill>
                <a:highlight>
                  <a:srgbClr val="CCEEFF"/>
                </a:highlight>
                <a:latin typeface="Consolas" pitchFamily="34" charset="0"/>
                <a:ea typeface="Consolas" pitchFamily="34" charset="-122"/>
                <a:cs typeface="Consolas" pitchFamily="34" charset="-120"/>
              </a:rPr>
              <a:t>count == DEPTH</a:t>
            </a:r>
            <a:endParaRPr lang="en-US" sz="1750" dirty="0"/>
          </a:p>
        </p:txBody>
      </p:sp>
      <p:sp>
        <p:nvSpPr>
          <p:cNvPr id="8" name="Text 6"/>
          <p:cNvSpPr/>
          <p:nvPr/>
        </p:nvSpPr>
        <p:spPr>
          <a:xfrm>
            <a:off x="793790" y="4978241"/>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Empty: </a:t>
            </a:r>
            <a:r>
              <a:rPr lang="en-US" sz="1750" dirty="0">
                <a:solidFill>
                  <a:srgbClr val="272525"/>
                </a:solidFill>
                <a:highlight>
                  <a:srgbClr val="CCEEFF"/>
                </a:highlight>
                <a:latin typeface="Consolas" pitchFamily="34" charset="0"/>
                <a:ea typeface="Consolas" pitchFamily="34" charset="-122"/>
                <a:cs typeface="Consolas" pitchFamily="34" charset="-120"/>
              </a:rPr>
              <a:t>count == 0</a:t>
            </a:r>
            <a:endParaRPr lang="en-US" sz="1750" dirty="0"/>
          </a:p>
        </p:txBody>
      </p:sp>
      <p:sp>
        <p:nvSpPr>
          <p:cNvPr id="9" name="Text 7"/>
          <p:cNvSpPr/>
          <p:nvPr/>
        </p:nvSpPr>
        <p:spPr>
          <a:xfrm>
            <a:off x="793790" y="542805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Read and Write Operations</a:t>
            </a:r>
            <a:r>
              <a:rPr lang="en-US" sz="1750" dirty="0">
                <a:solidFill>
                  <a:srgbClr val="272525"/>
                </a:solidFill>
                <a:latin typeface="Inter" pitchFamily="34" charset="0"/>
                <a:ea typeface="Inter" pitchFamily="34" charset="-122"/>
                <a:cs typeface="Inter" pitchFamily="34" charset="-120"/>
              </a:rPr>
              <a:t>:</a:t>
            </a:r>
            <a:endParaRPr lang="en-US" sz="1750" dirty="0"/>
          </a:p>
        </p:txBody>
      </p:sp>
      <p:sp>
        <p:nvSpPr>
          <p:cNvPr id="10" name="Text 8"/>
          <p:cNvSpPr/>
          <p:nvPr/>
        </p:nvSpPr>
        <p:spPr>
          <a:xfrm>
            <a:off x="793790" y="5870258"/>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Write happens when </a:t>
            </a:r>
            <a:r>
              <a:rPr lang="en-US" sz="1750" dirty="0">
                <a:solidFill>
                  <a:srgbClr val="272525"/>
                </a:solidFill>
                <a:highlight>
                  <a:srgbClr val="CCEEFF"/>
                </a:highlight>
                <a:latin typeface="Consolas" pitchFamily="34" charset="0"/>
                <a:ea typeface="Consolas" pitchFamily="34" charset="-122"/>
                <a:cs typeface="Consolas" pitchFamily="34" charset="-120"/>
              </a:rPr>
              <a:t>wr_en == 1</a:t>
            </a:r>
            <a:r>
              <a:rPr lang="en-US" sz="1750" dirty="0">
                <a:solidFill>
                  <a:srgbClr val="272525"/>
                </a:solidFill>
                <a:latin typeface="Inter" pitchFamily="34" charset="0"/>
                <a:ea typeface="Inter" pitchFamily="34" charset="-122"/>
                <a:cs typeface="Inter" pitchFamily="34" charset="-120"/>
              </a:rPr>
              <a:t> and FIFO is not full.</a:t>
            </a:r>
            <a:endParaRPr lang="en-US" sz="1750" dirty="0"/>
          </a:p>
        </p:txBody>
      </p:sp>
      <p:sp>
        <p:nvSpPr>
          <p:cNvPr id="11" name="Text 9"/>
          <p:cNvSpPr/>
          <p:nvPr/>
        </p:nvSpPr>
        <p:spPr>
          <a:xfrm>
            <a:off x="793790" y="6320076"/>
            <a:ext cx="13042821" cy="37052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Read happens when </a:t>
            </a:r>
            <a:r>
              <a:rPr lang="en-US" sz="1750" dirty="0">
                <a:solidFill>
                  <a:srgbClr val="272525"/>
                </a:solidFill>
                <a:highlight>
                  <a:srgbClr val="CCEEFF"/>
                </a:highlight>
                <a:latin typeface="Consolas" pitchFamily="34" charset="0"/>
                <a:ea typeface="Consolas" pitchFamily="34" charset="-122"/>
                <a:cs typeface="Consolas" pitchFamily="34" charset="-120"/>
              </a:rPr>
              <a:t>rd_en == 1</a:t>
            </a:r>
            <a:r>
              <a:rPr lang="en-US" sz="1750" dirty="0">
                <a:solidFill>
                  <a:srgbClr val="272525"/>
                </a:solidFill>
                <a:latin typeface="Inter" pitchFamily="34" charset="0"/>
                <a:ea typeface="Inter" pitchFamily="34" charset="-122"/>
                <a:cs typeface="Inter" pitchFamily="34" charset="-120"/>
              </a:rPr>
              <a:t> and FIFO is not empty.</a:t>
            </a:r>
            <a:endParaRPr lang="en-US" sz="1750" dirty="0"/>
          </a:p>
        </p:txBody>
      </p:sp>
      <p:sp>
        <p:nvSpPr>
          <p:cNvPr id="12" name="Rectangle 11"/>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58547"/>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Expected graph</a:t>
            </a:r>
            <a:endParaRPr lang="en-US" sz="4650" dirty="0"/>
          </a:p>
        </p:txBody>
      </p:sp>
      <p:pic>
        <p:nvPicPr>
          <p:cNvPr id="3" name="Image 0" descr="preencoded.png"/>
          <p:cNvPicPr>
            <a:picLocks noChangeAspect="1"/>
          </p:cNvPicPr>
          <p:nvPr/>
        </p:nvPicPr>
        <p:blipFill>
          <a:blip r:embed="rId3"/>
          <a:stretch>
            <a:fillRect/>
          </a:stretch>
        </p:blipFill>
        <p:spPr>
          <a:xfrm>
            <a:off x="793790" y="1842968"/>
            <a:ext cx="13042821" cy="5627965"/>
          </a:xfrm>
          <a:prstGeom prst="rect">
            <a:avLst/>
          </a:prstGeom>
        </p:spPr>
      </p:pic>
      <p:sp>
        <p:nvSpPr>
          <p:cNvPr id="4" name="Rectangle 3"/>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71763"/>
            <a:ext cx="7843957"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Difference Between Synchronous and Asynchronous FIFO</a:t>
            </a:r>
            <a:endParaRPr lang="en-US" sz="2300" dirty="0"/>
          </a:p>
        </p:txBody>
      </p:sp>
      <p:sp>
        <p:nvSpPr>
          <p:cNvPr id="3" name="Shape 1"/>
          <p:cNvSpPr/>
          <p:nvPr/>
        </p:nvSpPr>
        <p:spPr>
          <a:xfrm>
            <a:off x="793790" y="1597462"/>
            <a:ext cx="13042821" cy="665559"/>
          </a:xfrm>
          <a:prstGeom prst="roundRect">
            <a:avLst>
              <a:gd name="adj" fmla="val 14314"/>
            </a:avLst>
          </a:prstGeom>
          <a:noFill/>
          <a:ln w="7620">
            <a:solidFill>
              <a:srgbClr val="000000">
                <a:alpha val="8000"/>
              </a:srgbClr>
            </a:solidFill>
            <a:prstDash val="solid"/>
          </a:ln>
        </p:spPr>
      </p:sp>
      <p:sp>
        <p:nvSpPr>
          <p:cNvPr id="4" name="Shape 2"/>
          <p:cNvSpPr/>
          <p:nvPr/>
        </p:nvSpPr>
        <p:spPr>
          <a:xfrm>
            <a:off x="801410" y="1605082"/>
            <a:ext cx="13026271" cy="650319"/>
          </a:xfrm>
          <a:prstGeom prst="rect">
            <a:avLst/>
          </a:prstGeom>
          <a:solidFill>
            <a:srgbClr val="FFFFFF">
              <a:alpha val="4000"/>
            </a:srgbClr>
          </a:solidFill>
          <a:ln/>
        </p:spPr>
      </p:sp>
      <p:sp>
        <p:nvSpPr>
          <p:cNvPr id="5" name="Text 3"/>
          <p:cNvSpPr/>
          <p:nvPr/>
        </p:nvSpPr>
        <p:spPr>
          <a:xfrm>
            <a:off x="1029653" y="1748790"/>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Feature</a:t>
            </a:r>
            <a:endParaRPr lang="en-US" sz="1750" dirty="0"/>
          </a:p>
        </p:txBody>
      </p:sp>
      <p:sp>
        <p:nvSpPr>
          <p:cNvPr id="6" name="Text 4"/>
          <p:cNvSpPr/>
          <p:nvPr/>
        </p:nvSpPr>
        <p:spPr>
          <a:xfrm>
            <a:off x="5375077" y="1748790"/>
            <a:ext cx="3880366"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Synchronous FIFO</a:t>
            </a:r>
            <a:endParaRPr lang="en-US" sz="1750" dirty="0"/>
          </a:p>
        </p:txBody>
      </p:sp>
      <p:sp>
        <p:nvSpPr>
          <p:cNvPr id="7" name="Text 5"/>
          <p:cNvSpPr/>
          <p:nvPr/>
        </p:nvSpPr>
        <p:spPr>
          <a:xfrm>
            <a:off x="9716691" y="1748790"/>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Asynchronous FIFO</a:t>
            </a:r>
            <a:endParaRPr lang="en-US" sz="1750" dirty="0"/>
          </a:p>
        </p:txBody>
      </p:sp>
      <p:sp>
        <p:nvSpPr>
          <p:cNvPr id="8" name="Shape 6"/>
          <p:cNvSpPr/>
          <p:nvPr/>
        </p:nvSpPr>
        <p:spPr>
          <a:xfrm>
            <a:off x="793790" y="2518172"/>
            <a:ext cx="13042821" cy="1028462"/>
          </a:xfrm>
          <a:prstGeom prst="roundRect">
            <a:avLst>
              <a:gd name="adj" fmla="val 9263"/>
            </a:avLst>
          </a:prstGeom>
          <a:noFill/>
          <a:ln w="7620">
            <a:solidFill>
              <a:srgbClr val="000000">
                <a:alpha val="8000"/>
              </a:srgbClr>
            </a:solidFill>
            <a:prstDash val="solid"/>
          </a:ln>
        </p:spPr>
      </p:sp>
      <p:sp>
        <p:nvSpPr>
          <p:cNvPr id="9" name="Shape 7"/>
          <p:cNvSpPr/>
          <p:nvPr/>
        </p:nvSpPr>
        <p:spPr>
          <a:xfrm>
            <a:off x="801410" y="2525792"/>
            <a:ext cx="13026271" cy="1013222"/>
          </a:xfrm>
          <a:prstGeom prst="rect">
            <a:avLst/>
          </a:prstGeom>
          <a:solidFill>
            <a:srgbClr val="FFFFFF">
              <a:alpha val="4000"/>
            </a:srgbClr>
          </a:solidFill>
          <a:ln/>
        </p:spPr>
      </p:sp>
      <p:sp>
        <p:nvSpPr>
          <p:cNvPr id="10" name="Text 8"/>
          <p:cNvSpPr/>
          <p:nvPr/>
        </p:nvSpPr>
        <p:spPr>
          <a:xfrm>
            <a:off x="1029653" y="2669500"/>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Clock Domains</a:t>
            </a:r>
            <a:endParaRPr lang="en-US" sz="1750" dirty="0"/>
          </a:p>
        </p:txBody>
      </p:sp>
      <p:sp>
        <p:nvSpPr>
          <p:cNvPr id="11" name="Text 9"/>
          <p:cNvSpPr/>
          <p:nvPr/>
        </p:nvSpPr>
        <p:spPr>
          <a:xfrm>
            <a:off x="5375077" y="2669500"/>
            <a:ext cx="388036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Single clock for read and write operations.</a:t>
            </a:r>
            <a:endParaRPr lang="en-US" sz="1750" dirty="0"/>
          </a:p>
        </p:txBody>
      </p:sp>
      <p:sp>
        <p:nvSpPr>
          <p:cNvPr id="12" name="Text 10"/>
          <p:cNvSpPr/>
          <p:nvPr/>
        </p:nvSpPr>
        <p:spPr>
          <a:xfrm>
            <a:off x="9716691" y="2669500"/>
            <a:ext cx="388417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Separate clocks for read and write operations.</a:t>
            </a:r>
            <a:endParaRPr lang="en-US" sz="1750" dirty="0"/>
          </a:p>
        </p:txBody>
      </p:sp>
      <p:sp>
        <p:nvSpPr>
          <p:cNvPr id="13" name="Shape 11"/>
          <p:cNvSpPr/>
          <p:nvPr/>
        </p:nvSpPr>
        <p:spPr>
          <a:xfrm>
            <a:off x="793790" y="3801785"/>
            <a:ext cx="13042821" cy="1391364"/>
          </a:xfrm>
          <a:prstGeom prst="roundRect">
            <a:avLst>
              <a:gd name="adj" fmla="val 6847"/>
            </a:avLst>
          </a:prstGeom>
          <a:noFill/>
          <a:ln w="7620">
            <a:solidFill>
              <a:srgbClr val="000000">
                <a:alpha val="8000"/>
              </a:srgbClr>
            </a:solidFill>
            <a:prstDash val="solid"/>
          </a:ln>
        </p:spPr>
      </p:sp>
      <p:sp>
        <p:nvSpPr>
          <p:cNvPr id="14" name="Shape 12"/>
          <p:cNvSpPr/>
          <p:nvPr/>
        </p:nvSpPr>
        <p:spPr>
          <a:xfrm>
            <a:off x="801410" y="3809405"/>
            <a:ext cx="13026271" cy="1376124"/>
          </a:xfrm>
          <a:prstGeom prst="rect">
            <a:avLst/>
          </a:prstGeom>
          <a:solidFill>
            <a:srgbClr val="FFFFFF">
              <a:alpha val="4000"/>
            </a:srgbClr>
          </a:solidFill>
          <a:ln/>
        </p:spPr>
      </p:sp>
      <p:sp>
        <p:nvSpPr>
          <p:cNvPr id="15" name="Text 13"/>
          <p:cNvSpPr/>
          <p:nvPr/>
        </p:nvSpPr>
        <p:spPr>
          <a:xfrm>
            <a:off x="1029653" y="3953113"/>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Synchronization</a:t>
            </a:r>
            <a:endParaRPr lang="en-US" sz="1750" dirty="0"/>
          </a:p>
        </p:txBody>
      </p:sp>
      <p:sp>
        <p:nvSpPr>
          <p:cNvPr id="16" name="Text 14"/>
          <p:cNvSpPr/>
          <p:nvPr/>
        </p:nvSpPr>
        <p:spPr>
          <a:xfrm>
            <a:off x="5375077" y="3953113"/>
            <a:ext cx="3880366"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No synchronization required as both operations use the same clock.</a:t>
            </a:r>
            <a:endParaRPr lang="en-US" sz="1750" dirty="0"/>
          </a:p>
        </p:txBody>
      </p:sp>
      <p:sp>
        <p:nvSpPr>
          <p:cNvPr id="17" name="Text 15"/>
          <p:cNvSpPr/>
          <p:nvPr/>
        </p:nvSpPr>
        <p:spPr>
          <a:xfrm>
            <a:off x="9716691" y="3953113"/>
            <a:ext cx="3884176"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Requires synchronization logic for safe data transfer between different clock domains.</a:t>
            </a:r>
            <a:endParaRPr lang="en-US" sz="1750" dirty="0"/>
          </a:p>
        </p:txBody>
      </p:sp>
      <p:sp>
        <p:nvSpPr>
          <p:cNvPr id="18" name="Shape 16"/>
          <p:cNvSpPr/>
          <p:nvPr/>
        </p:nvSpPr>
        <p:spPr>
          <a:xfrm>
            <a:off x="793790" y="5448300"/>
            <a:ext cx="13042821" cy="1391364"/>
          </a:xfrm>
          <a:prstGeom prst="roundRect">
            <a:avLst>
              <a:gd name="adj" fmla="val 6847"/>
            </a:avLst>
          </a:prstGeom>
          <a:noFill/>
          <a:ln w="7620">
            <a:solidFill>
              <a:srgbClr val="000000">
                <a:alpha val="8000"/>
              </a:srgbClr>
            </a:solidFill>
            <a:prstDash val="solid"/>
          </a:ln>
        </p:spPr>
      </p:sp>
      <p:sp>
        <p:nvSpPr>
          <p:cNvPr id="19" name="Shape 17"/>
          <p:cNvSpPr/>
          <p:nvPr/>
        </p:nvSpPr>
        <p:spPr>
          <a:xfrm>
            <a:off x="801410" y="5455920"/>
            <a:ext cx="13026271" cy="1376124"/>
          </a:xfrm>
          <a:prstGeom prst="rect">
            <a:avLst/>
          </a:prstGeom>
          <a:solidFill>
            <a:srgbClr val="FFFFFF">
              <a:alpha val="4000"/>
            </a:srgbClr>
          </a:solidFill>
          <a:ln/>
        </p:spPr>
      </p:sp>
      <p:sp>
        <p:nvSpPr>
          <p:cNvPr id="20" name="Text 18"/>
          <p:cNvSpPr/>
          <p:nvPr/>
        </p:nvSpPr>
        <p:spPr>
          <a:xfrm>
            <a:off x="1029653" y="5599628"/>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Complexity</a:t>
            </a:r>
            <a:endParaRPr lang="en-US" sz="1750" dirty="0"/>
          </a:p>
        </p:txBody>
      </p:sp>
      <p:sp>
        <p:nvSpPr>
          <p:cNvPr id="21" name="Text 19"/>
          <p:cNvSpPr/>
          <p:nvPr/>
        </p:nvSpPr>
        <p:spPr>
          <a:xfrm>
            <a:off x="5375077" y="5599628"/>
            <a:ext cx="388036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Simpler design, as both operations happen in the same clock cycle.</a:t>
            </a:r>
            <a:endParaRPr lang="en-US" sz="1750" dirty="0"/>
          </a:p>
        </p:txBody>
      </p:sp>
      <p:sp>
        <p:nvSpPr>
          <p:cNvPr id="22" name="Text 20"/>
          <p:cNvSpPr/>
          <p:nvPr/>
        </p:nvSpPr>
        <p:spPr>
          <a:xfrm>
            <a:off x="9716691" y="5599628"/>
            <a:ext cx="3884176"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More complex due to additional synchronization circuits (e.g., Gray code pointers).</a:t>
            </a:r>
            <a:endParaRPr lang="en-US" sz="1750" dirty="0"/>
          </a:p>
        </p:txBody>
      </p:sp>
      <p:sp>
        <p:nvSpPr>
          <p:cNvPr id="23" name="Text 21"/>
          <p:cNvSpPr/>
          <p:nvPr/>
        </p:nvSpPr>
        <p:spPr>
          <a:xfrm>
            <a:off x="793790" y="7094815"/>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24" name="Rectangle 23"/>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4616" y="905828"/>
            <a:ext cx="5446038" cy="413266"/>
          </a:xfrm>
          <a:prstGeom prst="rect">
            <a:avLst/>
          </a:prstGeom>
          <a:noFill/>
          <a:ln/>
        </p:spPr>
        <p:txBody>
          <a:bodyPr wrap="none" lIns="0" tIns="0" rIns="0" bIns="0" rtlCol="0" anchor="t"/>
          <a:lstStyle/>
          <a:p>
            <a:pPr marL="0" indent="0" algn="l">
              <a:lnSpc>
                <a:spcPts val="3250"/>
              </a:lnSpc>
              <a:buNone/>
            </a:pPr>
            <a:r>
              <a:rPr lang="en-US" sz="2600" b="1" dirty="0">
                <a:solidFill>
                  <a:srgbClr val="000000"/>
                </a:solidFill>
                <a:latin typeface="Petrona Bold" pitchFamily="34" charset="0"/>
                <a:ea typeface="Petrona Bold" pitchFamily="34" charset="-122"/>
                <a:cs typeface="Petrona Bold" pitchFamily="34" charset="-120"/>
              </a:rPr>
              <a:t>FIFO Advantages and Disadvantages</a:t>
            </a:r>
            <a:endParaRPr lang="en-US" sz="2600" dirty="0"/>
          </a:p>
        </p:txBody>
      </p:sp>
      <p:sp>
        <p:nvSpPr>
          <p:cNvPr id="3" name="Shape 1"/>
          <p:cNvSpPr/>
          <p:nvPr/>
        </p:nvSpPr>
        <p:spPr>
          <a:xfrm>
            <a:off x="734616" y="1738908"/>
            <a:ext cx="13161169" cy="5584746"/>
          </a:xfrm>
          <a:prstGeom prst="roundRect">
            <a:avLst>
              <a:gd name="adj" fmla="val 1579"/>
            </a:avLst>
          </a:prstGeom>
          <a:noFill/>
          <a:ln w="7620">
            <a:solidFill>
              <a:srgbClr val="000000">
                <a:alpha val="8000"/>
              </a:srgbClr>
            </a:solidFill>
            <a:prstDash val="solid"/>
          </a:ln>
        </p:spPr>
      </p:sp>
      <p:sp>
        <p:nvSpPr>
          <p:cNvPr id="4" name="Shape 2"/>
          <p:cNvSpPr/>
          <p:nvPr/>
        </p:nvSpPr>
        <p:spPr>
          <a:xfrm>
            <a:off x="742236" y="1746528"/>
            <a:ext cx="13144500" cy="610314"/>
          </a:xfrm>
          <a:prstGeom prst="rect">
            <a:avLst/>
          </a:prstGeom>
          <a:solidFill>
            <a:srgbClr val="FFFFFF">
              <a:alpha val="4000"/>
            </a:srgbClr>
          </a:solidFill>
          <a:ln/>
        </p:spPr>
      </p:sp>
      <p:sp>
        <p:nvSpPr>
          <p:cNvPr id="5" name="Text 3"/>
          <p:cNvSpPr/>
          <p:nvPr/>
        </p:nvSpPr>
        <p:spPr>
          <a:xfrm>
            <a:off x="953572" y="1879997"/>
            <a:ext cx="395739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Feature</a:t>
            </a:r>
            <a:endParaRPr lang="en-US" sz="1650" dirty="0"/>
          </a:p>
        </p:txBody>
      </p:sp>
      <p:sp>
        <p:nvSpPr>
          <p:cNvPr id="6" name="Text 4"/>
          <p:cNvSpPr/>
          <p:nvPr/>
        </p:nvSpPr>
        <p:spPr>
          <a:xfrm>
            <a:off x="5338405" y="1879997"/>
            <a:ext cx="3953589" cy="343376"/>
          </a:xfrm>
          <a:prstGeom prst="rect">
            <a:avLst/>
          </a:prstGeom>
          <a:noFill/>
          <a:ln/>
        </p:spPr>
        <p:txBody>
          <a:bodyPr wrap="none" lIns="0" tIns="0" rIns="0" bIns="0" rtlCol="0" anchor="t"/>
          <a:lstStyle/>
          <a:p>
            <a:pPr marL="0" indent="0" algn="l">
              <a:lnSpc>
                <a:spcPts val="2600"/>
              </a:lnSpc>
              <a:buNone/>
            </a:pPr>
            <a:r>
              <a:rPr lang="en-US" sz="1650" dirty="0">
                <a:solidFill>
                  <a:srgbClr val="000000"/>
                </a:solidFill>
                <a:latin typeface="Inter" pitchFamily="34" charset="0"/>
                <a:ea typeface="Inter" pitchFamily="34" charset="-122"/>
                <a:cs typeface="Inter" pitchFamily="34" charset="-120"/>
              </a:rPr>
              <a:t>✅</a:t>
            </a:r>
            <a:r>
              <a:rPr lang="en-US" sz="1650" dirty="0">
                <a:solidFill>
                  <a:srgbClr val="272525"/>
                </a:solidFill>
                <a:latin typeface="Inter" pitchFamily="34" charset="0"/>
                <a:ea typeface="Inter" pitchFamily="34" charset="-122"/>
                <a:cs typeface="Inter" pitchFamily="34" charset="-120"/>
              </a:rPr>
              <a:t> Advantages</a:t>
            </a:r>
            <a:endParaRPr lang="en-US" sz="1650" dirty="0"/>
          </a:p>
        </p:txBody>
      </p:sp>
      <p:sp>
        <p:nvSpPr>
          <p:cNvPr id="7" name="Text 5"/>
          <p:cNvSpPr/>
          <p:nvPr/>
        </p:nvSpPr>
        <p:spPr>
          <a:xfrm>
            <a:off x="9719429" y="1879997"/>
            <a:ext cx="3957399" cy="343376"/>
          </a:xfrm>
          <a:prstGeom prst="rect">
            <a:avLst/>
          </a:prstGeom>
          <a:noFill/>
          <a:ln/>
        </p:spPr>
        <p:txBody>
          <a:bodyPr wrap="none" lIns="0" tIns="0" rIns="0" bIns="0" rtlCol="0" anchor="t"/>
          <a:lstStyle/>
          <a:p>
            <a:pPr marL="0" indent="0" algn="l">
              <a:lnSpc>
                <a:spcPts val="2600"/>
              </a:lnSpc>
              <a:buNone/>
            </a:pPr>
            <a:r>
              <a:rPr lang="en-US" sz="1650" dirty="0">
                <a:solidFill>
                  <a:srgbClr val="000000"/>
                </a:solidFill>
                <a:latin typeface="Inter" pitchFamily="34" charset="0"/>
                <a:ea typeface="Inter" pitchFamily="34" charset="-122"/>
                <a:cs typeface="Inter" pitchFamily="34" charset="-120"/>
              </a:rPr>
              <a:t>❌</a:t>
            </a:r>
            <a:r>
              <a:rPr lang="en-US" sz="1650" dirty="0">
                <a:solidFill>
                  <a:srgbClr val="272525"/>
                </a:solidFill>
                <a:latin typeface="Inter" pitchFamily="34" charset="0"/>
                <a:ea typeface="Inter" pitchFamily="34" charset="-122"/>
                <a:cs typeface="Inter" pitchFamily="34" charset="-120"/>
              </a:rPr>
              <a:t> Disadvantages</a:t>
            </a:r>
            <a:endParaRPr lang="en-US" sz="1650" dirty="0"/>
          </a:p>
        </p:txBody>
      </p:sp>
      <p:sp>
        <p:nvSpPr>
          <p:cNvPr id="8" name="Shape 6"/>
          <p:cNvSpPr/>
          <p:nvPr/>
        </p:nvSpPr>
        <p:spPr>
          <a:xfrm>
            <a:off x="742236" y="2356842"/>
            <a:ext cx="13144500" cy="602694"/>
          </a:xfrm>
          <a:prstGeom prst="rect">
            <a:avLst/>
          </a:prstGeom>
          <a:solidFill>
            <a:srgbClr val="000000">
              <a:alpha val="4000"/>
            </a:srgbClr>
          </a:solidFill>
          <a:ln/>
        </p:spPr>
      </p:sp>
      <p:sp>
        <p:nvSpPr>
          <p:cNvPr id="9" name="Text 7"/>
          <p:cNvSpPr/>
          <p:nvPr/>
        </p:nvSpPr>
        <p:spPr>
          <a:xfrm>
            <a:off x="953572" y="2490311"/>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Data Buffering</a:t>
            </a:r>
            <a:endParaRPr lang="en-US" sz="1650" dirty="0"/>
          </a:p>
        </p:txBody>
      </p:sp>
      <p:sp>
        <p:nvSpPr>
          <p:cNvPr id="10" name="Text 8"/>
          <p:cNvSpPr/>
          <p:nvPr/>
        </p:nvSpPr>
        <p:spPr>
          <a:xfrm>
            <a:off x="5338405" y="2490311"/>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Prevents data loss</a:t>
            </a:r>
            <a:endParaRPr lang="en-US" sz="1650" dirty="0"/>
          </a:p>
        </p:txBody>
      </p:sp>
      <p:sp>
        <p:nvSpPr>
          <p:cNvPr id="11" name="Text 9"/>
          <p:cNvSpPr/>
          <p:nvPr/>
        </p:nvSpPr>
        <p:spPr>
          <a:xfrm>
            <a:off x="9719429" y="2490311"/>
            <a:ext cx="395739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Fixed size, cannot expand dynamically</a:t>
            </a:r>
            <a:endParaRPr lang="en-US" sz="1650" dirty="0"/>
          </a:p>
        </p:txBody>
      </p:sp>
      <p:sp>
        <p:nvSpPr>
          <p:cNvPr id="12" name="Shape 10"/>
          <p:cNvSpPr/>
          <p:nvPr/>
        </p:nvSpPr>
        <p:spPr>
          <a:xfrm>
            <a:off x="742236" y="2959537"/>
            <a:ext cx="13144500" cy="938451"/>
          </a:xfrm>
          <a:prstGeom prst="rect">
            <a:avLst/>
          </a:prstGeom>
          <a:solidFill>
            <a:srgbClr val="FFFFFF">
              <a:alpha val="4000"/>
            </a:srgbClr>
          </a:solidFill>
          <a:ln/>
        </p:spPr>
      </p:sp>
      <p:sp>
        <p:nvSpPr>
          <p:cNvPr id="13" name="Text 11"/>
          <p:cNvSpPr/>
          <p:nvPr/>
        </p:nvSpPr>
        <p:spPr>
          <a:xfrm>
            <a:off x="953572" y="3093006"/>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Clock Domain Crossing</a:t>
            </a:r>
            <a:endParaRPr lang="en-US" sz="1650" dirty="0"/>
          </a:p>
        </p:txBody>
      </p:sp>
      <p:sp>
        <p:nvSpPr>
          <p:cNvPr id="14" name="Text 12"/>
          <p:cNvSpPr/>
          <p:nvPr/>
        </p:nvSpPr>
        <p:spPr>
          <a:xfrm>
            <a:off x="5338405" y="3093006"/>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Works in multi-clock systems</a:t>
            </a:r>
            <a:endParaRPr lang="en-US" sz="1650" dirty="0"/>
          </a:p>
        </p:txBody>
      </p:sp>
      <p:sp>
        <p:nvSpPr>
          <p:cNvPr id="15" name="Text 13"/>
          <p:cNvSpPr/>
          <p:nvPr/>
        </p:nvSpPr>
        <p:spPr>
          <a:xfrm>
            <a:off x="9719429" y="3093006"/>
            <a:ext cx="3957399" cy="671512"/>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Needs complex synchronization (Gray code)</a:t>
            </a:r>
            <a:endParaRPr lang="en-US" sz="1650" dirty="0"/>
          </a:p>
        </p:txBody>
      </p:sp>
      <p:sp>
        <p:nvSpPr>
          <p:cNvPr id="16" name="Shape 14"/>
          <p:cNvSpPr/>
          <p:nvPr/>
        </p:nvSpPr>
        <p:spPr>
          <a:xfrm>
            <a:off x="742236" y="3897987"/>
            <a:ext cx="13144500" cy="602694"/>
          </a:xfrm>
          <a:prstGeom prst="rect">
            <a:avLst/>
          </a:prstGeom>
          <a:solidFill>
            <a:srgbClr val="000000">
              <a:alpha val="4000"/>
            </a:srgbClr>
          </a:solidFill>
          <a:ln/>
        </p:spPr>
      </p:sp>
      <p:sp>
        <p:nvSpPr>
          <p:cNvPr id="17" name="Text 15"/>
          <p:cNvSpPr/>
          <p:nvPr/>
        </p:nvSpPr>
        <p:spPr>
          <a:xfrm>
            <a:off x="953572" y="4031456"/>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Pipeline Processing</a:t>
            </a:r>
            <a:endParaRPr lang="en-US" sz="1650" dirty="0"/>
          </a:p>
        </p:txBody>
      </p:sp>
      <p:sp>
        <p:nvSpPr>
          <p:cNvPr id="18" name="Text 16"/>
          <p:cNvSpPr/>
          <p:nvPr/>
        </p:nvSpPr>
        <p:spPr>
          <a:xfrm>
            <a:off x="5338405" y="4031456"/>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Improves speed &amp; efficiency</a:t>
            </a:r>
            <a:endParaRPr lang="en-US" sz="1650" dirty="0"/>
          </a:p>
        </p:txBody>
      </p:sp>
      <p:sp>
        <p:nvSpPr>
          <p:cNvPr id="19" name="Text 17"/>
          <p:cNvSpPr/>
          <p:nvPr/>
        </p:nvSpPr>
        <p:spPr>
          <a:xfrm>
            <a:off x="9719429" y="4031456"/>
            <a:ext cx="395739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Extra latency in asynchronous FIFOs</a:t>
            </a:r>
            <a:endParaRPr lang="en-US" sz="1650" dirty="0"/>
          </a:p>
        </p:txBody>
      </p:sp>
      <p:sp>
        <p:nvSpPr>
          <p:cNvPr id="20" name="Shape 18"/>
          <p:cNvSpPr/>
          <p:nvPr/>
        </p:nvSpPr>
        <p:spPr>
          <a:xfrm>
            <a:off x="742236" y="4500682"/>
            <a:ext cx="13144500" cy="938451"/>
          </a:xfrm>
          <a:prstGeom prst="rect">
            <a:avLst/>
          </a:prstGeom>
          <a:solidFill>
            <a:srgbClr val="FFFFFF">
              <a:alpha val="4000"/>
            </a:srgbClr>
          </a:solidFill>
          <a:ln/>
        </p:spPr>
      </p:sp>
      <p:sp>
        <p:nvSpPr>
          <p:cNvPr id="21" name="Text 19"/>
          <p:cNvSpPr/>
          <p:nvPr/>
        </p:nvSpPr>
        <p:spPr>
          <a:xfrm>
            <a:off x="953572" y="4634151"/>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Memory Usage</a:t>
            </a:r>
            <a:endParaRPr lang="en-US" sz="1650" dirty="0"/>
          </a:p>
        </p:txBody>
      </p:sp>
      <p:sp>
        <p:nvSpPr>
          <p:cNvPr id="22" name="Text 20"/>
          <p:cNvSpPr/>
          <p:nvPr/>
        </p:nvSpPr>
        <p:spPr>
          <a:xfrm>
            <a:off x="5338405" y="4634151"/>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Small FIFOs are lightweight</a:t>
            </a:r>
            <a:endParaRPr lang="en-US" sz="1650" dirty="0"/>
          </a:p>
        </p:txBody>
      </p:sp>
      <p:sp>
        <p:nvSpPr>
          <p:cNvPr id="23" name="Text 21"/>
          <p:cNvSpPr/>
          <p:nvPr/>
        </p:nvSpPr>
        <p:spPr>
          <a:xfrm>
            <a:off x="9719429" y="4634151"/>
            <a:ext cx="3957399" cy="671512"/>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Large FIFOs consume more hardware resources</a:t>
            </a:r>
            <a:endParaRPr lang="en-US" sz="1650" dirty="0"/>
          </a:p>
        </p:txBody>
      </p:sp>
      <p:sp>
        <p:nvSpPr>
          <p:cNvPr id="24" name="Shape 22"/>
          <p:cNvSpPr/>
          <p:nvPr/>
        </p:nvSpPr>
        <p:spPr>
          <a:xfrm>
            <a:off x="742236" y="5439132"/>
            <a:ext cx="13144500" cy="938451"/>
          </a:xfrm>
          <a:prstGeom prst="rect">
            <a:avLst/>
          </a:prstGeom>
          <a:solidFill>
            <a:srgbClr val="000000">
              <a:alpha val="4000"/>
            </a:srgbClr>
          </a:solidFill>
          <a:ln/>
        </p:spPr>
      </p:sp>
      <p:sp>
        <p:nvSpPr>
          <p:cNvPr id="25" name="Text 23"/>
          <p:cNvSpPr/>
          <p:nvPr/>
        </p:nvSpPr>
        <p:spPr>
          <a:xfrm>
            <a:off x="953572" y="5572601"/>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Latency</a:t>
            </a:r>
            <a:endParaRPr lang="en-US" sz="1650" dirty="0"/>
          </a:p>
        </p:txBody>
      </p:sp>
      <p:sp>
        <p:nvSpPr>
          <p:cNvPr id="26" name="Text 24"/>
          <p:cNvSpPr/>
          <p:nvPr/>
        </p:nvSpPr>
        <p:spPr>
          <a:xfrm>
            <a:off x="5338405" y="5572601"/>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Synchronous FIFO has low latency</a:t>
            </a:r>
            <a:endParaRPr lang="en-US" sz="1650" dirty="0"/>
          </a:p>
        </p:txBody>
      </p:sp>
      <p:sp>
        <p:nvSpPr>
          <p:cNvPr id="27" name="Text 25"/>
          <p:cNvSpPr/>
          <p:nvPr/>
        </p:nvSpPr>
        <p:spPr>
          <a:xfrm>
            <a:off x="9719429" y="5572601"/>
            <a:ext cx="3957399" cy="671512"/>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Asynchronous FIFO has synchronization delays</a:t>
            </a:r>
            <a:endParaRPr lang="en-US" sz="1650" dirty="0"/>
          </a:p>
        </p:txBody>
      </p:sp>
      <p:sp>
        <p:nvSpPr>
          <p:cNvPr id="28" name="Shape 26"/>
          <p:cNvSpPr/>
          <p:nvPr/>
        </p:nvSpPr>
        <p:spPr>
          <a:xfrm>
            <a:off x="742236" y="6377583"/>
            <a:ext cx="13144500" cy="938451"/>
          </a:xfrm>
          <a:prstGeom prst="rect">
            <a:avLst/>
          </a:prstGeom>
          <a:solidFill>
            <a:srgbClr val="FFFFFF">
              <a:alpha val="4000"/>
            </a:srgbClr>
          </a:solidFill>
          <a:ln/>
        </p:spPr>
      </p:sp>
      <p:sp>
        <p:nvSpPr>
          <p:cNvPr id="29" name="Text 27"/>
          <p:cNvSpPr/>
          <p:nvPr/>
        </p:nvSpPr>
        <p:spPr>
          <a:xfrm>
            <a:off x="953572" y="6511052"/>
            <a:ext cx="3957399" cy="335756"/>
          </a:xfrm>
          <a:prstGeom prst="rect">
            <a:avLst/>
          </a:prstGeom>
          <a:noFill/>
          <a:ln/>
        </p:spPr>
        <p:txBody>
          <a:bodyPr wrap="non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Debugging</a:t>
            </a:r>
            <a:endParaRPr lang="en-US" sz="1650" dirty="0"/>
          </a:p>
        </p:txBody>
      </p:sp>
      <p:sp>
        <p:nvSpPr>
          <p:cNvPr id="30" name="Text 28"/>
          <p:cNvSpPr/>
          <p:nvPr/>
        </p:nvSpPr>
        <p:spPr>
          <a:xfrm>
            <a:off x="5338405" y="6511052"/>
            <a:ext cx="3953589" cy="335756"/>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Simple for synchronous FIFO</a:t>
            </a:r>
            <a:endParaRPr lang="en-US" sz="1650" dirty="0"/>
          </a:p>
        </p:txBody>
      </p:sp>
      <p:sp>
        <p:nvSpPr>
          <p:cNvPr id="31" name="Text 29"/>
          <p:cNvSpPr/>
          <p:nvPr/>
        </p:nvSpPr>
        <p:spPr>
          <a:xfrm>
            <a:off x="9719429" y="6511052"/>
            <a:ext cx="3957399" cy="671512"/>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Harder to debug timing in asynchronous FIFO</a:t>
            </a:r>
            <a:endParaRPr lang="en-US" sz="1650" dirty="0"/>
          </a:p>
        </p:txBody>
      </p:sp>
      <p:sp>
        <p:nvSpPr>
          <p:cNvPr id="32" name="Rectangle 31"/>
          <p:cNvSpPr/>
          <p:nvPr/>
        </p:nvSpPr>
        <p:spPr>
          <a:xfrm>
            <a:off x="12773465" y="7723163"/>
            <a:ext cx="1716258" cy="407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521</Words>
  <Application>Microsoft Office PowerPoint</Application>
  <PresentationFormat>Custom</PresentationFormat>
  <Paragraphs>83</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Petrona Bold</vt:lpstr>
      <vt:lpstr>Consolas</vt:lpstr>
      <vt:lpstr>Inter</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TECQNIO</cp:lastModifiedBy>
  <cp:revision>3</cp:revision>
  <dcterms:created xsi:type="dcterms:W3CDTF">2025-05-06T16:07:32Z</dcterms:created>
  <dcterms:modified xsi:type="dcterms:W3CDTF">2025-05-07T02:06:15Z</dcterms:modified>
</cp:coreProperties>
</file>